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44" r:id="rId2"/>
  </p:sldMasterIdLst>
  <p:notesMasterIdLst>
    <p:notesMasterId r:id="rId41"/>
  </p:notesMasterIdLst>
  <p:sldIdLst>
    <p:sldId id="327" r:id="rId3"/>
    <p:sldId id="438" r:id="rId4"/>
    <p:sldId id="350" r:id="rId5"/>
    <p:sldId id="351" r:id="rId6"/>
    <p:sldId id="542" r:id="rId7"/>
    <p:sldId id="520" r:id="rId8"/>
    <p:sldId id="526" r:id="rId9"/>
    <p:sldId id="537" r:id="rId10"/>
    <p:sldId id="538" r:id="rId11"/>
    <p:sldId id="522" r:id="rId12"/>
    <p:sldId id="534" r:id="rId13"/>
    <p:sldId id="535" r:id="rId14"/>
    <p:sldId id="536" r:id="rId15"/>
    <p:sldId id="354" r:id="rId16"/>
    <p:sldId id="355" r:id="rId17"/>
    <p:sldId id="453" r:id="rId18"/>
    <p:sldId id="358" r:id="rId19"/>
    <p:sldId id="357" r:id="rId20"/>
    <p:sldId id="543" r:id="rId21"/>
    <p:sldId id="474" r:id="rId22"/>
    <p:sldId id="508" r:id="rId23"/>
    <p:sldId id="505" r:id="rId24"/>
    <p:sldId id="475" r:id="rId25"/>
    <p:sldId id="514" r:id="rId26"/>
    <p:sldId id="477" r:id="rId27"/>
    <p:sldId id="511" r:id="rId28"/>
    <p:sldId id="517" r:id="rId29"/>
    <p:sldId id="516" r:id="rId30"/>
    <p:sldId id="515" r:id="rId31"/>
    <p:sldId id="509" r:id="rId32"/>
    <p:sldId id="527" r:id="rId33"/>
    <p:sldId id="525" r:id="rId34"/>
    <p:sldId id="524" r:id="rId35"/>
    <p:sldId id="528" r:id="rId36"/>
    <p:sldId id="540" r:id="rId37"/>
    <p:sldId id="539" r:id="rId38"/>
    <p:sldId id="541" r:id="rId39"/>
    <p:sldId id="326" r:id="rId40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3636" autoAdjust="0"/>
  </p:normalViewPr>
  <p:slideViewPr>
    <p:cSldViewPr>
      <p:cViewPr varScale="1">
        <p:scale>
          <a:sx n="69" d="100"/>
          <a:sy n="69" d="100"/>
        </p:scale>
        <p:origin x="162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4B8B759D-6903-4274-B187-EFF14DB5B4AC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20D6F2E6-48EF-4B32-B390-2EAE2C750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78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6F2E6-48EF-4B32-B390-2EAE2C7509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36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6F2E6-48EF-4B32-B390-2EAE2C7509E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9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1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3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2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5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04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2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70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2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9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5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613C4BCE-FDBD-4404-A7A6-7D05D89CA0AB}" type="slidenum">
              <a:rPr lang="en-US" smtClean="0">
                <a:solidFill>
                  <a:srgbClr val="93A299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93A299">
                  <a:lumMod val="50000"/>
                </a:srgb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962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386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719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905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560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292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987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702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979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6/27/2023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9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2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1324-3D5E-42FE-9D67-5708AE6ED603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irapasjh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484784"/>
            <a:ext cx="8784976" cy="1584176"/>
          </a:xfrm>
        </p:spPr>
        <p:txBody>
          <a:bodyPr>
            <a:normAutofit/>
          </a:bodyPr>
          <a:lstStyle/>
          <a:p>
            <a:r>
              <a:rPr lang="en-US" sz="6600" dirty="0" smtClean="0"/>
              <a:t>SITUATIONAL REPORT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5085184"/>
            <a:ext cx="6400800" cy="1008112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ST. </a:t>
            </a:r>
            <a:r>
              <a:rPr lang="en-US" sz="2000" dirty="0" smtClean="0">
                <a:solidFill>
                  <a:schemeClr val="tx1"/>
                </a:solidFill>
              </a:rPr>
              <a:t>JOSEPH </a:t>
            </a:r>
            <a:r>
              <a:rPr lang="en-US" sz="2000" dirty="0">
                <a:solidFill>
                  <a:schemeClr val="tx1"/>
                </a:solidFill>
              </a:rPr>
              <a:t>HOSPITAL, </a:t>
            </a:r>
            <a:r>
              <a:rPr lang="en-US" sz="2000" dirty="0" smtClean="0">
                <a:solidFill>
                  <a:schemeClr val="tx1"/>
                </a:solidFill>
              </a:rPr>
              <a:t>JIRAPA</a:t>
            </a:r>
          </a:p>
          <a:p>
            <a:r>
              <a:rPr lang="en-US" sz="2000" smtClean="0"/>
              <a:t>JUNE </a:t>
            </a:r>
            <a:r>
              <a:rPr lang="en-US" sz="2000" dirty="0" smtClean="0"/>
              <a:t>2023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83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988840"/>
            <a:ext cx="8928992" cy="1049235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UPDATE ON HOSPITAL STATE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PERIOD UNDER REVIEW:</a:t>
            </a:r>
            <a:br>
              <a:rPr lang="en-US" sz="3600" dirty="0" smtClean="0"/>
            </a:br>
            <a:r>
              <a:rPr lang="en-US" sz="3600" dirty="0" smtClean="0"/>
              <a:t>APRIL 2023 – JUNE 2023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6879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18" y="0"/>
            <a:ext cx="8942070" cy="26176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Major Concerns: </a:t>
            </a:r>
            <a:r>
              <a:rPr lang="en-US" dirty="0" smtClean="0"/>
              <a:t> AT BEGINNING OF YEAR 2023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0069"/>
            <a:ext cx="9433047" cy="6453336"/>
          </a:xfrm>
        </p:spPr>
        <p:txBody>
          <a:bodyPr>
            <a:normAutofit fontScale="85000" lnSpcReduction="20000"/>
          </a:bodyPr>
          <a:lstStyle/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srgbClr val="00B050"/>
                </a:solidFill>
              </a:rPr>
              <a:t>Decrease hospital mortality rate and improve clinical and public health indicators</a:t>
            </a: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srgbClr val="00B050"/>
                </a:solidFill>
              </a:rPr>
              <a:t>Move </a:t>
            </a:r>
            <a:r>
              <a:rPr lang="en-US" sz="2100" b="1" dirty="0">
                <a:solidFill>
                  <a:srgbClr val="00B050"/>
                </a:solidFill>
              </a:rPr>
              <a:t>the hospital from folder to paperless system – </a:t>
            </a:r>
            <a:r>
              <a:rPr lang="en-US" sz="2100" b="1" dirty="0" smtClean="0">
                <a:solidFill>
                  <a:srgbClr val="00B050"/>
                </a:solidFill>
              </a:rPr>
              <a:t>LHIMS</a:t>
            </a:r>
          </a:p>
          <a:p>
            <a:pPr lvl="0">
              <a:buClr>
                <a:srgbClr val="B71E42"/>
              </a:buClr>
            </a:pPr>
            <a:r>
              <a:rPr lang="en-US" sz="2100" b="1" dirty="0">
                <a:solidFill>
                  <a:srgbClr val="00B050"/>
                </a:solidFill>
              </a:rPr>
              <a:t>Provision of modern medical equipment </a:t>
            </a:r>
            <a:r>
              <a:rPr lang="en-US" sz="2100" b="1" dirty="0" smtClean="0">
                <a:solidFill>
                  <a:srgbClr val="00B050"/>
                </a:solidFill>
              </a:rPr>
              <a:t>(IGF</a:t>
            </a:r>
            <a:r>
              <a:rPr lang="en-US" sz="2100" b="1" dirty="0">
                <a:solidFill>
                  <a:srgbClr val="00B050"/>
                </a:solidFill>
              </a:rPr>
              <a:t>, </a:t>
            </a:r>
            <a:r>
              <a:rPr lang="en-US" sz="2100" b="1" dirty="0" smtClean="0">
                <a:solidFill>
                  <a:srgbClr val="00B050"/>
                </a:solidFill>
              </a:rPr>
              <a:t>Philanthropists,</a:t>
            </a:r>
            <a:r>
              <a:rPr lang="en-US" sz="2100" b="1" dirty="0">
                <a:solidFill>
                  <a:srgbClr val="00B050"/>
                </a:solidFill>
              </a:rPr>
              <a:t> Project </a:t>
            </a:r>
            <a:r>
              <a:rPr lang="en-US" sz="2100" b="1" dirty="0" smtClean="0">
                <a:solidFill>
                  <a:srgbClr val="00B050"/>
                </a:solidFill>
              </a:rPr>
              <a:t>cure)</a:t>
            </a: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srgbClr val="00B050"/>
                </a:solidFill>
              </a:rPr>
              <a:t>Improvement </a:t>
            </a:r>
            <a:r>
              <a:rPr lang="en-US" sz="2100" b="1" dirty="0">
                <a:solidFill>
                  <a:srgbClr val="00B050"/>
                </a:solidFill>
              </a:rPr>
              <a:t>on procurement processes and logistic supply </a:t>
            </a:r>
            <a:r>
              <a:rPr lang="en-US" sz="2100" b="1" dirty="0" smtClean="0">
                <a:solidFill>
                  <a:srgbClr val="00B050"/>
                </a:solidFill>
              </a:rPr>
              <a:t>chain (GHANEPS)</a:t>
            </a:r>
          </a:p>
          <a:p>
            <a:pPr>
              <a:buClr>
                <a:srgbClr val="B71E42"/>
              </a:buClr>
            </a:pPr>
            <a:r>
              <a:rPr lang="en-US" sz="2400" b="1" dirty="0" smtClean="0">
                <a:solidFill>
                  <a:srgbClr val="FFC000"/>
                </a:solidFill>
              </a:rPr>
              <a:t>Inception </a:t>
            </a:r>
            <a:r>
              <a:rPr lang="en-US" sz="2400" b="1" dirty="0">
                <a:solidFill>
                  <a:srgbClr val="FFC000"/>
                </a:solidFill>
              </a:rPr>
              <a:t>of operational theatre recovery </a:t>
            </a:r>
            <a:r>
              <a:rPr lang="en-US" sz="2400" b="1" dirty="0" smtClean="0">
                <a:solidFill>
                  <a:srgbClr val="FFC000"/>
                </a:solidFill>
              </a:rPr>
              <a:t>room</a:t>
            </a:r>
            <a:endParaRPr lang="en-US" sz="2100" b="1" dirty="0" smtClean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srgbClr val="00B050"/>
                </a:solidFill>
              </a:rPr>
              <a:t>Refurbishment of mental ward and training of addiction/rehab staff</a:t>
            </a:r>
          </a:p>
          <a:p>
            <a:pPr lvl="0"/>
            <a:r>
              <a:rPr lang="en-US" sz="2100" b="1" dirty="0" smtClean="0">
                <a:solidFill>
                  <a:srgbClr val="00B050"/>
                </a:solidFill>
              </a:rPr>
              <a:t>Provision of laboratory annex</a:t>
            </a:r>
          </a:p>
          <a:p>
            <a:pPr lvl="0"/>
            <a:r>
              <a:rPr lang="en-US" sz="2100" b="1" dirty="0" smtClean="0">
                <a:solidFill>
                  <a:srgbClr val="FFC000"/>
                </a:solidFill>
              </a:rPr>
              <a:t>Outsourcing </a:t>
            </a:r>
            <a:r>
              <a:rPr lang="en-US" sz="2100" b="1" dirty="0">
                <a:solidFill>
                  <a:srgbClr val="FFC000"/>
                </a:solidFill>
              </a:rPr>
              <a:t>of hospital </a:t>
            </a:r>
            <a:r>
              <a:rPr lang="en-US" sz="2100" b="1" dirty="0" smtClean="0">
                <a:solidFill>
                  <a:srgbClr val="FFC000"/>
                </a:solidFill>
              </a:rPr>
              <a:t>canteen</a:t>
            </a: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srgbClr val="00B050"/>
                </a:solidFill>
              </a:rPr>
              <a:t>Maintenance </a:t>
            </a:r>
            <a:r>
              <a:rPr lang="en-US" sz="2100" b="1" dirty="0">
                <a:solidFill>
                  <a:srgbClr val="00B050"/>
                </a:solidFill>
              </a:rPr>
              <a:t>of hospital fleet </a:t>
            </a:r>
            <a:r>
              <a:rPr lang="en-US" sz="2100" b="1" dirty="0" smtClean="0">
                <a:solidFill>
                  <a:srgbClr val="00B050"/>
                </a:solidFill>
              </a:rPr>
              <a:t>– transportation</a:t>
            </a: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srgbClr val="FFC000"/>
                </a:solidFill>
              </a:rPr>
              <a:t>Renovation of mothers’ hostel</a:t>
            </a: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srgbClr val="00B050"/>
                </a:solidFill>
              </a:rPr>
              <a:t>Expansion of staff medical subsidy policy (Spouses)</a:t>
            </a:r>
            <a:endParaRPr lang="en-US" sz="2100" b="1" dirty="0">
              <a:solidFill>
                <a:srgbClr val="00B050"/>
              </a:solidFill>
            </a:endParaRPr>
          </a:p>
          <a:p>
            <a:pPr lvl="0"/>
            <a:r>
              <a:rPr lang="en-US" sz="2100" b="1" dirty="0" smtClean="0">
                <a:solidFill>
                  <a:srgbClr val="00B050"/>
                </a:solidFill>
              </a:rPr>
              <a:t>Provision of new borehole</a:t>
            </a:r>
          </a:p>
          <a:p>
            <a:pPr lvl="0"/>
            <a:r>
              <a:rPr lang="en-US" sz="2100" b="1" dirty="0" smtClean="0">
                <a:solidFill>
                  <a:srgbClr val="FF0000"/>
                </a:solidFill>
              </a:rPr>
              <a:t>Provision of Obstetrics/</a:t>
            </a:r>
            <a:r>
              <a:rPr lang="en-US" sz="2100" b="1" dirty="0" err="1" smtClean="0">
                <a:solidFill>
                  <a:srgbClr val="FF0000"/>
                </a:solidFill>
              </a:rPr>
              <a:t>Gynaecology</a:t>
            </a:r>
            <a:r>
              <a:rPr lang="en-US" sz="2100" b="1" dirty="0" smtClean="0">
                <a:solidFill>
                  <a:srgbClr val="FF0000"/>
                </a:solidFill>
              </a:rPr>
              <a:t> theatre at maternity ward</a:t>
            </a:r>
          </a:p>
          <a:p>
            <a:pPr lvl="0"/>
            <a:r>
              <a:rPr lang="en-US" sz="2100" b="1" dirty="0" smtClean="0">
                <a:solidFill>
                  <a:srgbClr val="00B050"/>
                </a:solidFill>
              </a:rPr>
              <a:t>Staff in-service training</a:t>
            </a:r>
          </a:p>
          <a:p>
            <a:pPr lvl="0"/>
            <a:r>
              <a:rPr lang="en-US" sz="2100" b="1" dirty="0" smtClean="0">
                <a:solidFill>
                  <a:srgbClr val="00B050"/>
                </a:solidFill>
              </a:rPr>
              <a:t>Creation of hospital website (www.jirapasjh.com)</a:t>
            </a:r>
          </a:p>
          <a:p>
            <a:pPr lvl="0"/>
            <a:r>
              <a:rPr lang="en-US" sz="2100" b="1" dirty="0" smtClean="0">
                <a:solidFill>
                  <a:srgbClr val="FF0000"/>
                </a:solidFill>
              </a:rPr>
              <a:t>Solar energy backup system (50,000 – 80,000 </a:t>
            </a:r>
            <a:r>
              <a:rPr lang="en-US" sz="2100" b="1" dirty="0" err="1" smtClean="0">
                <a:solidFill>
                  <a:srgbClr val="FF0000"/>
                </a:solidFill>
              </a:rPr>
              <a:t>cedis</a:t>
            </a:r>
            <a:r>
              <a:rPr lang="en-US" sz="2100" b="1" dirty="0" smtClean="0">
                <a:solidFill>
                  <a:srgbClr val="FF0000"/>
                </a:solidFill>
              </a:rPr>
              <a:t> per ward)</a:t>
            </a:r>
            <a:endParaRPr lang="en-US" dirty="0">
              <a:solidFill>
                <a:srgbClr val="FF0000"/>
              </a:solidFill>
            </a:endParaRP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50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77"/>
            <a:ext cx="8229600" cy="63408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Major Activities Carried </a:t>
            </a:r>
            <a:r>
              <a:rPr lang="en-US" dirty="0" smtClean="0"/>
              <a:t>Out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548680"/>
            <a:ext cx="9144001" cy="6309320"/>
          </a:xfrm>
        </p:spPr>
        <p:txBody>
          <a:bodyPr>
            <a:normAutofit/>
          </a:bodyPr>
          <a:lstStyle/>
          <a:p>
            <a:r>
              <a:rPr lang="en-US" sz="1800" b="1" dirty="0"/>
              <a:t>W</a:t>
            </a:r>
            <a:r>
              <a:rPr lang="en-US" sz="1800" b="1" dirty="0" smtClean="0"/>
              <a:t>eekly </a:t>
            </a:r>
            <a:r>
              <a:rPr lang="en-US" sz="1800" b="1" dirty="0"/>
              <a:t>clinical </a:t>
            </a:r>
            <a:r>
              <a:rPr lang="en-US" sz="1800" b="1" dirty="0" smtClean="0"/>
              <a:t>meetings, NND audits and </a:t>
            </a:r>
            <a:r>
              <a:rPr lang="en-US" sz="1800" b="1" dirty="0"/>
              <a:t>monthly mortality </a:t>
            </a:r>
            <a:r>
              <a:rPr lang="en-US" sz="1800" b="1" dirty="0" smtClean="0"/>
              <a:t>conferences</a:t>
            </a:r>
            <a:endParaRPr lang="en-US" sz="1800" b="1" dirty="0"/>
          </a:p>
          <a:p>
            <a:r>
              <a:rPr lang="en-US" sz="1800" b="1" dirty="0" smtClean="0"/>
              <a:t>Health education ongoing twice weekly on Radio </a:t>
            </a:r>
            <a:r>
              <a:rPr lang="en-US" sz="1800" b="1" dirty="0" err="1" smtClean="0"/>
              <a:t>Gangaa</a:t>
            </a:r>
            <a:endParaRPr lang="en-US" sz="1800" b="1" dirty="0" smtClean="0"/>
          </a:p>
          <a:p>
            <a:pPr lvl="0"/>
            <a:r>
              <a:rPr lang="en-US" sz="1800" b="1" dirty="0">
                <a:solidFill>
                  <a:prstClr val="black"/>
                </a:solidFill>
              </a:rPr>
              <a:t>In-service </a:t>
            </a:r>
            <a:r>
              <a:rPr lang="en-US" sz="1800" b="1" dirty="0" smtClean="0">
                <a:solidFill>
                  <a:prstClr val="black"/>
                </a:solidFill>
              </a:rPr>
              <a:t>training (Referral team, theatre team, Orientation of new staff </a:t>
            </a:r>
            <a:r>
              <a:rPr lang="en-US" sz="1800" b="1" dirty="0" err="1" smtClean="0">
                <a:solidFill>
                  <a:prstClr val="black"/>
                </a:solidFill>
              </a:rPr>
              <a:t>etc</a:t>
            </a:r>
            <a:r>
              <a:rPr lang="en-US" sz="1800" b="1" dirty="0" smtClean="0">
                <a:solidFill>
                  <a:prstClr val="black"/>
                </a:solidFill>
              </a:rPr>
              <a:t>)</a:t>
            </a:r>
            <a:endParaRPr lang="en-US" sz="1800" b="1" dirty="0" smtClean="0"/>
          </a:p>
          <a:p>
            <a:r>
              <a:rPr lang="en-US" sz="1800" b="1" dirty="0">
                <a:solidFill>
                  <a:prstClr val="black"/>
                </a:solidFill>
              </a:rPr>
              <a:t>F</a:t>
            </a:r>
            <a:r>
              <a:rPr lang="en-US" sz="1800" b="1" dirty="0" smtClean="0">
                <a:solidFill>
                  <a:prstClr val="black"/>
                </a:solidFill>
              </a:rPr>
              <a:t>irst quarter staff durbar</a:t>
            </a:r>
          </a:p>
          <a:p>
            <a:pPr lvl="0">
              <a:buClr>
                <a:srgbClr val="B71E42"/>
              </a:buClr>
            </a:pPr>
            <a:r>
              <a:rPr lang="en-US" sz="1800" b="1" dirty="0" smtClean="0">
                <a:solidFill>
                  <a:prstClr val="black"/>
                </a:solidFill>
              </a:rPr>
              <a:t>Acquisition of new medical equipment</a:t>
            </a:r>
            <a:endParaRPr lang="en-US" sz="1800" b="1" dirty="0">
              <a:solidFill>
                <a:prstClr val="black"/>
              </a:solidFill>
            </a:endParaRPr>
          </a:p>
          <a:p>
            <a:r>
              <a:rPr lang="en-US" sz="1800" b="1" dirty="0" smtClean="0"/>
              <a:t>Addiction rehabilitation training of staff</a:t>
            </a:r>
          </a:p>
          <a:p>
            <a:r>
              <a:rPr lang="en-US" sz="1800" b="1" dirty="0" err="1" smtClean="0"/>
              <a:t>Customised</a:t>
            </a:r>
            <a:r>
              <a:rPr lang="en-US" sz="1800" b="1" dirty="0" smtClean="0"/>
              <a:t> glucometer distribution</a:t>
            </a:r>
          </a:p>
          <a:p>
            <a:r>
              <a:rPr lang="en-US" sz="1800" b="1" dirty="0" smtClean="0"/>
              <a:t>Vodafone monthly credit subscription</a:t>
            </a:r>
          </a:p>
          <a:p>
            <a:r>
              <a:rPr lang="en-US" sz="1800" b="1" dirty="0" smtClean="0"/>
              <a:t>Covering of old mattresses (SW/RW) - 19</a:t>
            </a:r>
          </a:p>
          <a:p>
            <a:r>
              <a:rPr lang="en-US" sz="1800" b="1" dirty="0" smtClean="0"/>
              <a:t>Joint management retreat (</a:t>
            </a:r>
            <a:r>
              <a:rPr lang="en-US" sz="1800" b="1" dirty="0" err="1" smtClean="0"/>
              <a:t>Jirapa</a:t>
            </a:r>
            <a:r>
              <a:rPr lang="en-US" sz="1800" b="1" dirty="0" smtClean="0"/>
              <a:t>/</a:t>
            </a:r>
            <a:r>
              <a:rPr lang="en-US" sz="1800" b="1" dirty="0" err="1" smtClean="0"/>
              <a:t>Nandom</a:t>
            </a:r>
            <a:r>
              <a:rPr lang="en-US" sz="1800" b="1" dirty="0" smtClean="0"/>
              <a:t> hospital)</a:t>
            </a:r>
          </a:p>
          <a:p>
            <a:r>
              <a:rPr lang="en-US" sz="1800" b="1" dirty="0"/>
              <a:t>S</a:t>
            </a:r>
            <a:r>
              <a:rPr lang="en-US" sz="1800" b="1" dirty="0" smtClean="0"/>
              <a:t>econd quarter blood donation exercise</a:t>
            </a:r>
          </a:p>
          <a:p>
            <a:pPr marL="0" indent="0">
              <a:buNone/>
            </a:pPr>
            <a:endParaRPr lang="en-US" sz="1700" dirty="0"/>
          </a:p>
          <a:p>
            <a:endParaRPr lang="en-US" sz="17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63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77"/>
            <a:ext cx="8229600" cy="63408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Major Activities Carried </a:t>
            </a:r>
            <a:r>
              <a:rPr lang="en-US" dirty="0" smtClean="0"/>
              <a:t>Out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548680"/>
            <a:ext cx="9144001" cy="6309320"/>
          </a:xfrm>
        </p:spPr>
        <p:txBody>
          <a:bodyPr>
            <a:normAutofit/>
          </a:bodyPr>
          <a:lstStyle/>
          <a:p>
            <a:r>
              <a:rPr lang="en-US" sz="1600" b="1" dirty="0" smtClean="0"/>
              <a:t>Provision of new borehole</a:t>
            </a:r>
          </a:p>
          <a:p>
            <a:r>
              <a:rPr lang="en-US" sz="1600" b="1" dirty="0" smtClean="0"/>
              <a:t>LHIMS (</a:t>
            </a:r>
            <a:r>
              <a:rPr lang="en-US" sz="1600" b="1" dirty="0" err="1" smtClean="0"/>
              <a:t>Lightwave</a:t>
            </a:r>
            <a:r>
              <a:rPr lang="en-US" sz="1600" b="1" dirty="0" smtClean="0"/>
              <a:t> health information management system) - training and implementation</a:t>
            </a:r>
          </a:p>
          <a:p>
            <a:r>
              <a:rPr lang="en-US" sz="1600" b="1" dirty="0" smtClean="0"/>
              <a:t>GHANEPS (Ghana electronic procurement system) – training and implementation</a:t>
            </a:r>
          </a:p>
          <a:p>
            <a:r>
              <a:rPr lang="en-US" sz="1600" b="1" dirty="0" smtClean="0"/>
              <a:t>Client satisfaction survey 2023</a:t>
            </a:r>
          </a:p>
          <a:p>
            <a:r>
              <a:rPr lang="en-US" sz="1600" b="1" dirty="0" smtClean="0"/>
              <a:t>B.O.T staff accommodation needs survey (questionnaire)</a:t>
            </a:r>
          </a:p>
          <a:p>
            <a:r>
              <a:rPr lang="en-US" sz="1600" b="1" dirty="0" smtClean="0"/>
              <a:t>Provision of laboratory annex</a:t>
            </a:r>
          </a:p>
          <a:p>
            <a:r>
              <a:rPr lang="en-US" sz="1600" b="1" dirty="0" smtClean="0"/>
              <a:t>Nsawam Physiotherapists visit</a:t>
            </a:r>
          </a:p>
          <a:p>
            <a:r>
              <a:rPr lang="en-US" sz="1600" b="1" dirty="0" smtClean="0"/>
              <a:t>Annual audit – Diligence Consult</a:t>
            </a:r>
          </a:p>
          <a:p>
            <a:r>
              <a:rPr lang="en-US" sz="1600" b="1" dirty="0" smtClean="0"/>
              <a:t>Inception of Saving lives and livelihood project (SLL)</a:t>
            </a:r>
          </a:p>
          <a:p>
            <a:r>
              <a:rPr lang="en-US" sz="1600" b="1" dirty="0" smtClean="0"/>
              <a:t>X-ray door (</a:t>
            </a:r>
            <a:r>
              <a:rPr lang="en-US" sz="1600" b="1" dirty="0" err="1" smtClean="0"/>
              <a:t>radioprotected</a:t>
            </a:r>
            <a:r>
              <a:rPr lang="en-US" sz="1600" b="1" dirty="0" smtClean="0"/>
              <a:t>)</a:t>
            </a:r>
          </a:p>
          <a:p>
            <a:r>
              <a:rPr lang="en-US" sz="1600" b="1" dirty="0" smtClean="0"/>
              <a:t>New Ultrasound machine</a:t>
            </a:r>
          </a:p>
          <a:p>
            <a:r>
              <a:rPr lang="en-US" sz="1600" b="1" dirty="0" smtClean="0"/>
              <a:t>Orientation of new staff</a:t>
            </a:r>
          </a:p>
          <a:p>
            <a:pPr marL="0" indent="0">
              <a:buNone/>
            </a:pPr>
            <a:endParaRPr lang="en-US" sz="1700" dirty="0"/>
          </a:p>
          <a:p>
            <a:endParaRPr lang="en-US" sz="17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8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3477"/>
            <a:ext cx="8229600" cy="53741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HUMAN RESOURCE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6153531"/>
              </p:ext>
            </p:extLst>
          </p:nvPr>
        </p:nvGraphicFramePr>
        <p:xfrm>
          <a:off x="0" y="462965"/>
          <a:ext cx="9168901" cy="63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4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264694899"/>
                    </a:ext>
                  </a:extLst>
                </a:gridCol>
                <a:gridCol w="13440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CATEGORY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CHAG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GHS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CASUALS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18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atang" pitchFamily="18" charset="-127"/>
                          <a:ea typeface="Batang" pitchFamily="18" charset="-127"/>
                        </a:rPr>
                        <a:t>Medical</a:t>
                      </a:r>
                      <a:r>
                        <a:rPr lang="en-US" sz="2400" baseline="0" dirty="0" smtClean="0">
                          <a:latin typeface="Batang" pitchFamily="18" charset="-127"/>
                          <a:ea typeface="Batang" pitchFamily="18" charset="-127"/>
                        </a:rPr>
                        <a:t> Officers</a:t>
                      </a:r>
                      <a:endParaRPr lang="en-US" sz="240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2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5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Physician </a:t>
                      </a:r>
                      <a:r>
                        <a:rPr lang="en-GB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Assistants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9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13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Community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Nurses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17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17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24135"/>
                  </a:ext>
                </a:extLst>
              </a:tr>
              <a:tr h="38174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Registered General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54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28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93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0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Midwives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26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32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4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62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44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Enrolled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63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22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85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296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Allied Health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20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17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152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Admin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&amp; Support staff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37526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Pharmacy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– Pharmacist Technicians, MCAs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5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7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848">
                <a:tc>
                  <a:txBody>
                    <a:bodyPr/>
                    <a:lstStyle/>
                    <a:p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Other Staff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59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59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40583"/>
                  </a:ext>
                </a:extLst>
              </a:tr>
              <a:tr h="349696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228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104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92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424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 gridSpan="5">
                  <a:txBody>
                    <a:bodyPr/>
                    <a:lstStyle/>
                    <a:p>
                      <a:r>
                        <a:rPr lang="en-US" sz="2400" b="1" baseline="0" dirty="0" smtClean="0">
                          <a:latin typeface="Batang" pitchFamily="18" charset="-127"/>
                          <a:ea typeface="Batang" pitchFamily="18" charset="-127"/>
                        </a:rPr>
                        <a:t>STUDY LEAVE – 62 (CHAG-38, GHS-24); NSP – 65 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763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50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900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CLIENT SATISFACTION SURVEY (JUNE 2023)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831380"/>
              </p:ext>
            </p:extLst>
          </p:nvPr>
        </p:nvGraphicFramePr>
        <p:xfrm>
          <a:off x="0" y="490067"/>
          <a:ext cx="9144000" cy="6306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7904">
                  <a:extLst>
                    <a:ext uri="{9D8B030D-6E8A-4147-A177-3AD203B41FA5}">
                      <a16:colId xmlns:a16="http://schemas.microsoft.com/office/drawing/2014/main" val="62362568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48598995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31431713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730301157"/>
                    </a:ext>
                  </a:extLst>
                </a:gridCol>
                <a:gridCol w="1029845">
                  <a:extLst>
                    <a:ext uri="{9D8B030D-6E8A-4147-A177-3AD203B41FA5}">
                      <a16:colId xmlns:a16="http://schemas.microsoft.com/office/drawing/2014/main" val="103780536"/>
                    </a:ext>
                  </a:extLst>
                </a:gridCol>
                <a:gridCol w="1021875">
                  <a:extLst>
                    <a:ext uri="{9D8B030D-6E8A-4147-A177-3AD203B41FA5}">
                      <a16:colId xmlns:a16="http://schemas.microsoft.com/office/drawing/2014/main" val="3685095638"/>
                    </a:ext>
                  </a:extLst>
                </a:gridCol>
              </a:tblGrid>
              <a:tr h="7066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QUESTION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r>
                        <a:rPr lang="en-US" baseline="0" dirty="0" smtClean="0"/>
                        <a:t> DEFINITELY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 MOSTLY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NEUTRAL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NO, NOT REALLY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NO, NOT AT ALL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984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SAFETY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AND SECURITY DURING STAY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37958"/>
                  </a:ext>
                </a:extLst>
              </a:tr>
              <a:tr h="570344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STAFF KNOWLEDGE AND COMPETENCE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95183"/>
                  </a:ext>
                </a:extLst>
              </a:tr>
              <a:tr h="341367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WAS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PAIN ADEQUATELY MANAGED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996747"/>
                  </a:ext>
                </a:extLst>
              </a:tr>
              <a:tr h="386710">
                <a:tc>
                  <a:txBody>
                    <a:bodyPr/>
                    <a:lstStyle/>
                    <a:p>
                      <a:r>
                        <a:rPr lang="en-US" dirty="0" smtClean="0"/>
                        <a:t>EMOTIONAL SUPPORT PROVIDED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3487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PRIVACY RESPECTED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073421"/>
                  </a:ext>
                </a:extLst>
              </a:tr>
              <a:tr h="612234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CLEAR INSTRUCTIONS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GIVEN ON HOW TO MANAGE CONDITION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312643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POTENTIAL RISKS/BENEFITS OF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TREATMENT EXPLAINED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375018"/>
                  </a:ext>
                </a:extLst>
              </a:tr>
              <a:tr h="34018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CULTURE/RELIGION RESPECTED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08137"/>
                  </a:ext>
                </a:extLst>
              </a:tr>
              <a:tr h="33446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FINANCIAL SUPPORT + NHIS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28503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INFO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 POLICIES/PROCEDURES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624874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INFO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ON TREATMENT COMPLICATIONS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000838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OPPORTUNITY TO GIVE FEEDBACK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14%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9%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92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70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234721"/>
              </p:ext>
            </p:extLst>
          </p:nvPr>
        </p:nvGraphicFramePr>
        <p:xfrm>
          <a:off x="0" y="0"/>
          <a:ext cx="9144000" cy="6801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920">
                  <a:extLst>
                    <a:ext uri="{9D8B030D-6E8A-4147-A177-3AD203B41FA5}">
                      <a16:colId xmlns:a16="http://schemas.microsoft.com/office/drawing/2014/main" val="62362568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48598995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31431713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7303011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03780536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3685095638"/>
                    </a:ext>
                  </a:extLst>
                </a:gridCol>
              </a:tblGrid>
              <a:tr h="7066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QUESTION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r>
                        <a:rPr lang="en-US" baseline="0" dirty="0" smtClean="0"/>
                        <a:t> SATISFIED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SATISFIED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NEUTRAL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DISSATI-</a:t>
                      </a:r>
                    </a:p>
                    <a:p>
                      <a:pPr algn="ctr"/>
                      <a:r>
                        <a:rPr lang="en-US" dirty="0" smtClean="0"/>
                        <a:t>SFIED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VERY</a:t>
                      </a:r>
                      <a:r>
                        <a:rPr lang="en-US" baseline="0" dirty="0" smtClean="0"/>
                        <a:t> DISSATISIED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984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 TIME FOR APPOINTMENTS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13%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23%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52%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37958"/>
                  </a:ext>
                </a:extLst>
              </a:tr>
              <a:tr h="348640">
                <a:tc>
                  <a:txBody>
                    <a:bodyPr/>
                    <a:lstStyle/>
                    <a:p>
                      <a:r>
                        <a:rPr lang="en-US" dirty="0" smtClean="0"/>
                        <a:t>AVAILABILITY OF PARKING FACILITIES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95183"/>
                  </a:ext>
                </a:extLst>
              </a:tr>
              <a:tr h="341367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RANGE  OF SERVICES OFFERED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996747"/>
                  </a:ext>
                </a:extLst>
              </a:tr>
              <a:tr h="38671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QUALITY AND VARIETY OF MEALS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3487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INTERDEPARTMENT COMMUNICATION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13%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77%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073421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FACILITY CLEANLINESS AND HYGIENE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312643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STAFF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RESPONSE TO NEEDS/CONCERNS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375018"/>
                  </a:ext>
                </a:extLst>
              </a:tr>
              <a:tr h="340186">
                <a:tc>
                  <a:txBody>
                    <a:bodyPr/>
                    <a:lstStyle/>
                    <a:p>
                      <a:r>
                        <a:rPr lang="en-US" dirty="0" smtClean="0"/>
                        <a:t>INVOLVEMENT IN DECISION-MAKING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08137"/>
                  </a:ext>
                </a:extLst>
              </a:tr>
              <a:tr h="33446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EFFECTIVENESS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OF COMMUNICATION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28503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/>
                        <a:t>ACCESSIBILITY AND CONVENIENCE OF SERVICES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624874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/>
                        <a:t>COORDINATION OF CARE WITH STAFF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394355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ADDRESSING OF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LANGUAGE BARRIER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000838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FACILITIES FOR INDIVIDUALS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WITH DISABILITY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19%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56%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19%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92704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*LIKELIHOOD OF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RECOMMENDING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255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20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ANY OTHER THINGS TO SHARE (CLIENT)</a:t>
            </a:r>
          </a:p>
          <a:p>
            <a:r>
              <a:rPr lang="en-US" sz="2400" dirty="0" smtClean="0"/>
              <a:t>FRIENDLY STAFF</a:t>
            </a:r>
          </a:p>
          <a:p>
            <a:r>
              <a:rPr lang="en-US" sz="2400" dirty="0" smtClean="0"/>
              <a:t>SATISFIED WITH SERVICES</a:t>
            </a:r>
          </a:p>
          <a:p>
            <a:r>
              <a:rPr lang="en-US" sz="2400" dirty="0" smtClean="0"/>
              <a:t>LONG WAITING TIME – ESPECIALLY AT RECORDS, LABORATORY, OPD AND X-RAY DEPARTMENTS WITH NO COMMUNICATION AND ENCOURAGEMENT FROM STAFF</a:t>
            </a:r>
          </a:p>
          <a:p>
            <a:r>
              <a:rPr lang="en-US" sz="2400" dirty="0" smtClean="0"/>
              <a:t>POOR ATTITUDE OF SOME STAFF – ESPECIALLY AT RECORDS, NURSING, MATERNITY, BILLING UNIT</a:t>
            </a:r>
          </a:p>
          <a:p>
            <a:r>
              <a:rPr lang="en-US" sz="2400" dirty="0" smtClean="0"/>
              <a:t>DIFFERENT DIET FOR SOME PATIENT EG. ULCER PATIENTS</a:t>
            </a:r>
          </a:p>
          <a:p>
            <a:r>
              <a:rPr lang="en-US" sz="2400" dirty="0" smtClean="0"/>
              <a:t>BILLING TOP-UPS FOR MEDICATION AND SERVICES ARE HIGH</a:t>
            </a:r>
          </a:p>
          <a:p>
            <a:r>
              <a:rPr lang="en-US" sz="2400" dirty="0" smtClean="0"/>
              <a:t>HIGH COST OF GLUCOSE STRIPS ON WARDS</a:t>
            </a:r>
          </a:p>
          <a:p>
            <a:r>
              <a:rPr lang="en-US" sz="2400" dirty="0" smtClean="0"/>
              <a:t>LABORATORY STAFF EXTORT MONIES FROM CLIENT</a:t>
            </a:r>
          </a:p>
          <a:p>
            <a:r>
              <a:rPr lang="en-US" sz="2400" dirty="0" smtClean="0"/>
              <a:t>GOOD ATTITUDE FROM NURSES AND DOCTORS</a:t>
            </a:r>
          </a:p>
          <a:p>
            <a:r>
              <a:rPr lang="en-US" sz="2400" dirty="0" smtClean="0"/>
              <a:t>RELIGIOUS WARD HAS GOOD SERVICES BUT HIGH USER FEES</a:t>
            </a:r>
          </a:p>
          <a:p>
            <a:r>
              <a:rPr lang="en-US" sz="2400" dirty="0" smtClean="0"/>
              <a:t>OVERTAKING AND JUMPING QUEUS ENCOURAGED AT OPD</a:t>
            </a:r>
          </a:p>
          <a:p>
            <a:r>
              <a:rPr lang="en-US" sz="2400" dirty="0" smtClean="0"/>
              <a:t>ELECTRONIC HEALTH RECORDS SYSTEM CAUSING DELAYS</a:t>
            </a:r>
          </a:p>
          <a:p>
            <a:r>
              <a:rPr lang="en-US" sz="2400" dirty="0" smtClean="0"/>
              <a:t>INTRODUCE SPECIAL TREATMENT FOR ELDERLY AT OPD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263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503" y="116632"/>
            <a:ext cx="8928992" cy="346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B.O.T - STAFF ACCOMMODATION SURVEY 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692697"/>
            <a:ext cx="8928992" cy="6064282"/>
          </a:xfrm>
        </p:spPr>
      </p:pic>
    </p:spTree>
    <p:extLst>
      <p:ext uri="{BB962C8B-B14F-4D97-AF65-F5344CB8AC3E}">
        <p14:creationId xmlns:p14="http://schemas.microsoft.com/office/powerpoint/2010/main" val="324620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3960"/>
            <a:ext cx="8460432" cy="6765993"/>
          </a:xfrm>
        </p:spPr>
      </p:pic>
    </p:spTree>
    <p:extLst>
      <p:ext uri="{BB962C8B-B14F-4D97-AF65-F5344CB8AC3E}">
        <p14:creationId xmlns:p14="http://schemas.microsoft.com/office/powerpoint/2010/main" val="42465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047578" cy="5503943"/>
          </a:xfrm>
        </p:spPr>
      </p:pic>
    </p:spTree>
    <p:extLst>
      <p:ext uri="{BB962C8B-B14F-4D97-AF65-F5344CB8AC3E}">
        <p14:creationId xmlns:p14="http://schemas.microsoft.com/office/powerpoint/2010/main" val="417906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0"/>
            <a:ext cx="7273943" cy="6858000"/>
          </a:xfrm>
        </p:spPr>
      </p:pic>
    </p:spTree>
    <p:extLst>
      <p:ext uri="{BB962C8B-B14F-4D97-AF65-F5344CB8AC3E}">
        <p14:creationId xmlns:p14="http://schemas.microsoft.com/office/powerpoint/2010/main" val="398658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25172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Financial </a:t>
            </a:r>
            <a:r>
              <a:rPr lang="en-US" dirty="0"/>
              <a:t>challenges</a:t>
            </a:r>
          </a:p>
          <a:p>
            <a:pPr lvl="1"/>
            <a:r>
              <a:rPr lang="en-US" dirty="0"/>
              <a:t>Delay in </a:t>
            </a:r>
            <a:r>
              <a:rPr lang="en-US" dirty="0" smtClean="0"/>
              <a:t>NHIS reimbursement</a:t>
            </a:r>
            <a:endParaRPr lang="en-US" dirty="0"/>
          </a:p>
          <a:p>
            <a:pPr lvl="1"/>
            <a:r>
              <a:rPr lang="en-US" dirty="0" smtClean="0"/>
              <a:t>Low IGF generation</a:t>
            </a:r>
          </a:p>
          <a:p>
            <a:pPr lvl="1"/>
            <a:r>
              <a:rPr lang="en-US" dirty="0" smtClean="0"/>
              <a:t>Increasing cost of supplies and unfavourable payment terms</a:t>
            </a:r>
            <a:endParaRPr lang="en-US" dirty="0"/>
          </a:p>
          <a:p>
            <a:r>
              <a:rPr lang="en-US" dirty="0"/>
              <a:t>Infrastructural </a:t>
            </a:r>
            <a:r>
              <a:rPr lang="en-US" dirty="0" smtClean="0"/>
              <a:t>challenges</a:t>
            </a:r>
            <a:endParaRPr lang="en-US" dirty="0"/>
          </a:p>
          <a:p>
            <a:pPr lvl="1"/>
            <a:r>
              <a:rPr lang="en-US" dirty="0" smtClean="0"/>
              <a:t>Uncompleted Administration block</a:t>
            </a:r>
            <a:endParaRPr lang="en-US" dirty="0"/>
          </a:p>
          <a:p>
            <a:pPr lvl="1"/>
            <a:r>
              <a:rPr lang="en-US" dirty="0" smtClean="0"/>
              <a:t>Lack of </a:t>
            </a:r>
            <a:r>
              <a:rPr lang="en-US" dirty="0"/>
              <a:t>accommodation for critical staff</a:t>
            </a:r>
          </a:p>
          <a:p>
            <a:pPr lvl="1"/>
            <a:r>
              <a:rPr lang="en-US" dirty="0"/>
              <a:t>Limited space at </a:t>
            </a:r>
            <a:r>
              <a:rPr lang="en-US" dirty="0" smtClean="0"/>
              <a:t>NICU, </a:t>
            </a:r>
            <a:r>
              <a:rPr lang="en-US" dirty="0" err="1" smtClean="0"/>
              <a:t>labour</a:t>
            </a:r>
            <a:r>
              <a:rPr lang="en-US" dirty="0" smtClean="0"/>
              <a:t> ward and mortuary</a:t>
            </a:r>
            <a:endParaRPr lang="en-US" dirty="0"/>
          </a:p>
          <a:p>
            <a:pPr lvl="1"/>
            <a:r>
              <a:rPr lang="en-US" dirty="0" smtClean="0"/>
              <a:t>Proposed </a:t>
            </a:r>
            <a:r>
              <a:rPr lang="en-US" dirty="0"/>
              <a:t>theatre at </a:t>
            </a:r>
            <a:r>
              <a:rPr lang="en-US" dirty="0" smtClean="0"/>
              <a:t>Maternity (not yet done)</a:t>
            </a:r>
            <a:endParaRPr lang="en-US" dirty="0"/>
          </a:p>
          <a:p>
            <a:pPr lvl="1"/>
            <a:r>
              <a:rPr lang="en-US" dirty="0" smtClean="0"/>
              <a:t>Uncompleted </a:t>
            </a:r>
            <a:r>
              <a:rPr lang="en-US" dirty="0"/>
              <a:t>r</a:t>
            </a:r>
            <a:r>
              <a:rPr lang="en-US" dirty="0" smtClean="0"/>
              <a:t>oad and gutter construction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9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251722"/>
          </a:xfrm>
        </p:spPr>
        <p:txBody>
          <a:bodyPr>
            <a:normAutofit/>
          </a:bodyPr>
          <a:lstStyle/>
          <a:p>
            <a:r>
              <a:rPr lang="en-US" dirty="0"/>
              <a:t>Human resource </a:t>
            </a:r>
            <a:r>
              <a:rPr lang="en-US" dirty="0" smtClean="0"/>
              <a:t>challenges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nadequate number of specialists </a:t>
            </a: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Paediatrician</a:t>
            </a:r>
            <a:r>
              <a:rPr lang="en-US" dirty="0" smtClean="0"/>
              <a:t>, Obstetrician/</a:t>
            </a:r>
            <a:r>
              <a:rPr lang="en-US" dirty="0" err="1" smtClean="0"/>
              <a:t>Gynaecologist</a:t>
            </a:r>
            <a:r>
              <a:rPr lang="en-US" dirty="0" smtClean="0"/>
              <a:t>, Neonatologist</a:t>
            </a:r>
            <a:r>
              <a:rPr lang="en-US" dirty="0"/>
              <a:t>, </a:t>
            </a:r>
            <a:r>
              <a:rPr lang="en-US" dirty="0" smtClean="0"/>
              <a:t>Surgeon</a:t>
            </a:r>
          </a:p>
          <a:p>
            <a:pPr lvl="1"/>
            <a:r>
              <a:rPr lang="en-US" dirty="0" smtClean="0"/>
              <a:t>Increased number of casuals and payroll issues</a:t>
            </a:r>
          </a:p>
          <a:p>
            <a:r>
              <a:rPr lang="en-US" dirty="0" smtClean="0"/>
              <a:t>Other challenges</a:t>
            </a:r>
            <a:endParaRPr lang="en-US" dirty="0"/>
          </a:p>
          <a:p>
            <a:pPr lvl="1"/>
            <a:r>
              <a:rPr lang="en-US" dirty="0" smtClean="0"/>
              <a:t>Inadequate modern </a:t>
            </a:r>
            <a:r>
              <a:rPr lang="en-US" dirty="0"/>
              <a:t>medical </a:t>
            </a:r>
            <a:r>
              <a:rPr lang="en-US" dirty="0" smtClean="0"/>
              <a:t>equipment</a:t>
            </a:r>
          </a:p>
          <a:p>
            <a:pPr lvl="1"/>
            <a:r>
              <a:rPr lang="en-US" dirty="0" smtClean="0"/>
              <a:t>Payment of electricity bills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43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ACHIEVEMENTS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404664"/>
            <a:ext cx="9361040" cy="64533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Twice </a:t>
            </a:r>
            <a:r>
              <a:rPr lang="en-US" dirty="0"/>
              <a:t>weekly radio health </a:t>
            </a:r>
            <a:r>
              <a:rPr lang="en-US" dirty="0" smtClean="0"/>
              <a:t>talks</a:t>
            </a:r>
          </a:p>
          <a:p>
            <a:r>
              <a:rPr lang="en-US" dirty="0" smtClean="0"/>
              <a:t>Inception of MHA addiction training program</a:t>
            </a:r>
          </a:p>
          <a:p>
            <a:r>
              <a:rPr lang="en-US" dirty="0" smtClean="0"/>
              <a:t>Improvement in quantity and care of medical equipment </a:t>
            </a:r>
          </a:p>
          <a:p>
            <a:r>
              <a:rPr lang="en-US" dirty="0" smtClean="0"/>
              <a:t>Improved logistics supply (GHANEPS)</a:t>
            </a:r>
          </a:p>
          <a:p>
            <a:r>
              <a:rPr lang="en-US" dirty="0" smtClean="0"/>
              <a:t>Provision of new borehole</a:t>
            </a:r>
          </a:p>
          <a:p>
            <a:r>
              <a:rPr lang="en-US" dirty="0"/>
              <a:t>Creation of hospital </a:t>
            </a:r>
            <a:r>
              <a:rPr lang="en-US" dirty="0" smtClean="0"/>
              <a:t>website (</a:t>
            </a:r>
            <a:r>
              <a:rPr lang="en-US" dirty="0" smtClean="0">
                <a:solidFill>
                  <a:schemeClr val="tx2"/>
                </a:solidFill>
                <a:hlinkClick r:id="rId2"/>
              </a:rPr>
              <a:t>www.jirapasjh.com</a:t>
            </a:r>
            <a:r>
              <a:rPr lang="en-US" dirty="0" smtClean="0"/>
              <a:t>)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Implementation of LHIMS (paperless system) </a:t>
            </a:r>
            <a:endParaRPr lang="en-US" dirty="0" smtClean="0"/>
          </a:p>
          <a:p>
            <a:pPr lvl="0"/>
            <a:r>
              <a:rPr lang="en-US" dirty="0">
                <a:solidFill>
                  <a:prstClr val="black"/>
                </a:solidFill>
              </a:rPr>
              <a:t>Inception of laboratory </a:t>
            </a:r>
            <a:r>
              <a:rPr lang="en-US" dirty="0" smtClean="0">
                <a:solidFill>
                  <a:prstClr val="black"/>
                </a:solidFill>
              </a:rPr>
              <a:t>annex</a:t>
            </a:r>
            <a:endParaRPr lang="en-US" dirty="0" smtClean="0"/>
          </a:p>
          <a:p>
            <a:r>
              <a:rPr lang="en-US" dirty="0" smtClean="0"/>
              <a:t>Client satisfaction survey</a:t>
            </a:r>
          </a:p>
          <a:p>
            <a:r>
              <a:rPr lang="en-US" dirty="0" smtClean="0"/>
              <a:t>Nsawam Physiotherapists visit</a:t>
            </a:r>
          </a:p>
          <a:p>
            <a:r>
              <a:rPr lang="en-US" dirty="0" smtClean="0"/>
              <a:t>2 staff received COVID-19 presidential award</a:t>
            </a:r>
          </a:p>
          <a:p>
            <a:r>
              <a:rPr lang="en-US" dirty="0" smtClean="0"/>
              <a:t>Acquisition of new Ultrasound machine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8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297"/>
            <a:ext cx="8229600" cy="867009"/>
          </a:xfrm>
        </p:spPr>
        <p:txBody>
          <a:bodyPr/>
          <a:lstStyle/>
          <a:p>
            <a:r>
              <a:rPr lang="en-US" dirty="0" smtClean="0"/>
              <a:t>WAY FORWARD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665312"/>
            <a:ext cx="9649071" cy="6192688"/>
          </a:xfrm>
        </p:spPr>
        <p:txBody>
          <a:bodyPr>
            <a:normAutofit/>
          </a:bodyPr>
          <a:lstStyle/>
          <a:p>
            <a:r>
              <a:rPr lang="en-US" sz="3000" dirty="0"/>
              <a:t>Renovation of NICU mothers’ hostel (ongoing</a:t>
            </a:r>
            <a:r>
              <a:rPr lang="en-US" sz="3000" dirty="0" smtClean="0"/>
              <a:t>)</a:t>
            </a:r>
          </a:p>
          <a:p>
            <a:pPr lvl="0"/>
            <a:r>
              <a:rPr lang="en-US" sz="3000" dirty="0">
                <a:solidFill>
                  <a:prstClr val="black"/>
                </a:solidFill>
              </a:rPr>
              <a:t>Inception of operational theatre recovery room (ongoing</a:t>
            </a:r>
            <a:r>
              <a:rPr lang="en-US" sz="3000" dirty="0" smtClean="0">
                <a:solidFill>
                  <a:prstClr val="black"/>
                </a:solidFill>
              </a:rPr>
              <a:t>)</a:t>
            </a:r>
          </a:p>
          <a:p>
            <a:r>
              <a:rPr lang="en-US" sz="3000" dirty="0"/>
              <a:t>Outsourcing of hospital canteen (ongoing</a:t>
            </a:r>
            <a:r>
              <a:rPr lang="en-US" sz="3000" dirty="0" smtClean="0"/>
              <a:t>)</a:t>
            </a:r>
          </a:p>
          <a:p>
            <a:r>
              <a:rPr lang="en-US" sz="3000" dirty="0"/>
              <a:t>Peer visit to </a:t>
            </a:r>
            <a:r>
              <a:rPr lang="en-US" sz="3000" dirty="0" err="1"/>
              <a:t>Nandom</a:t>
            </a:r>
            <a:r>
              <a:rPr lang="en-US" sz="3000" dirty="0"/>
              <a:t> St. Theresa Hospital in July </a:t>
            </a:r>
            <a:r>
              <a:rPr lang="en-US" sz="3000" dirty="0" smtClean="0"/>
              <a:t>2023</a:t>
            </a:r>
          </a:p>
          <a:p>
            <a:pPr lvl="0"/>
            <a:r>
              <a:rPr lang="en-US" sz="3000" dirty="0">
                <a:solidFill>
                  <a:prstClr val="black"/>
                </a:solidFill>
              </a:rPr>
              <a:t>Inception of annual leadership retreat in July </a:t>
            </a:r>
            <a:r>
              <a:rPr lang="en-US" sz="3000" dirty="0" smtClean="0">
                <a:solidFill>
                  <a:prstClr val="black"/>
                </a:solidFill>
              </a:rPr>
              <a:t>2023</a:t>
            </a:r>
          </a:p>
          <a:p>
            <a:pPr lvl="0"/>
            <a:r>
              <a:rPr lang="en-US" sz="3000" dirty="0" smtClean="0">
                <a:solidFill>
                  <a:prstClr val="black"/>
                </a:solidFill>
              </a:rPr>
              <a:t>Inception of </a:t>
            </a:r>
            <a:r>
              <a:rPr lang="en-US" sz="3000" dirty="0" err="1" smtClean="0">
                <a:solidFill>
                  <a:prstClr val="black"/>
                </a:solidFill>
              </a:rPr>
              <a:t>Hb</a:t>
            </a:r>
            <a:r>
              <a:rPr lang="en-US" sz="3000" dirty="0" smtClean="0">
                <a:solidFill>
                  <a:prstClr val="black"/>
                </a:solidFill>
              </a:rPr>
              <a:t> Electrophoresis test at laboratory</a:t>
            </a:r>
            <a:endParaRPr lang="en-US" sz="3000" dirty="0">
              <a:solidFill>
                <a:prstClr val="black"/>
              </a:solidFill>
            </a:endParaRPr>
          </a:p>
          <a:p>
            <a:pPr lvl="0"/>
            <a:r>
              <a:rPr lang="en-US" sz="3000" dirty="0" smtClean="0">
                <a:solidFill>
                  <a:prstClr val="black"/>
                </a:solidFill>
              </a:rPr>
              <a:t>Staff </a:t>
            </a:r>
            <a:r>
              <a:rPr lang="en-US" sz="3000" dirty="0">
                <a:solidFill>
                  <a:prstClr val="black"/>
                </a:solidFill>
              </a:rPr>
              <a:t>health screening in August 2023</a:t>
            </a:r>
          </a:p>
          <a:p>
            <a:pPr lvl="0"/>
            <a:r>
              <a:rPr lang="en-US" sz="3000" dirty="0" smtClean="0">
                <a:solidFill>
                  <a:prstClr val="black"/>
                </a:solidFill>
              </a:rPr>
              <a:t>Inception </a:t>
            </a:r>
            <a:r>
              <a:rPr lang="en-US" sz="3000" dirty="0">
                <a:solidFill>
                  <a:prstClr val="black"/>
                </a:solidFill>
              </a:rPr>
              <a:t>of annual hospital </a:t>
            </a:r>
            <a:r>
              <a:rPr lang="en-US" sz="3000" dirty="0" smtClean="0">
                <a:solidFill>
                  <a:prstClr val="black"/>
                </a:solidFill>
              </a:rPr>
              <a:t>magazine (September 2023)</a:t>
            </a:r>
            <a:endParaRPr lang="en-US" sz="3000" dirty="0">
              <a:solidFill>
                <a:prstClr val="black"/>
              </a:solidFill>
            </a:endParaRPr>
          </a:p>
          <a:p>
            <a:r>
              <a:rPr lang="en-US" sz="3000" dirty="0" smtClean="0"/>
              <a:t>Family </a:t>
            </a:r>
            <a:r>
              <a:rPr lang="en-US" sz="3000" dirty="0"/>
              <a:t>health conference in second half of </a:t>
            </a:r>
            <a:r>
              <a:rPr lang="en-US" sz="3000" dirty="0" smtClean="0"/>
              <a:t>2023</a:t>
            </a:r>
          </a:p>
          <a:p>
            <a:r>
              <a:rPr lang="en-US" sz="3000" dirty="0"/>
              <a:t>Input of casual staff into controller </a:t>
            </a:r>
            <a:r>
              <a:rPr lang="en-US" sz="3000" dirty="0" smtClean="0"/>
              <a:t>payroll</a:t>
            </a:r>
          </a:p>
          <a:p>
            <a:r>
              <a:rPr lang="en-US" sz="2800" dirty="0"/>
              <a:t>Procurement of Coagulation machine for laboratory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 smtClean="0"/>
          </a:p>
          <a:p>
            <a:endParaRPr lang="en-US" dirty="0"/>
          </a:p>
          <a:p>
            <a:pPr marL="0" lv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67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952" y="5796"/>
            <a:ext cx="8229600" cy="6869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WAY FORWARD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687016"/>
            <a:ext cx="9506366" cy="617098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Introduction of special clinics days at OPD</a:t>
            </a:r>
          </a:p>
          <a:p>
            <a:r>
              <a:rPr lang="en-US" dirty="0" smtClean="0"/>
              <a:t>Implementation </a:t>
            </a:r>
            <a:r>
              <a:rPr lang="en-US" dirty="0"/>
              <a:t>of solar energy as back up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Conversion of current conference room at maternity into Obstetrics and </a:t>
            </a:r>
            <a:r>
              <a:rPr lang="en-US" dirty="0" err="1" smtClean="0"/>
              <a:t>Gynaecology</a:t>
            </a:r>
            <a:r>
              <a:rPr lang="en-US" dirty="0" smtClean="0"/>
              <a:t> theatre</a:t>
            </a:r>
          </a:p>
          <a:p>
            <a:r>
              <a:rPr lang="en-US" dirty="0" smtClean="0"/>
              <a:t>Electrical rewiring of hospital infrastructure</a:t>
            </a:r>
          </a:p>
          <a:p>
            <a:r>
              <a:rPr lang="en-US" dirty="0" smtClean="0"/>
              <a:t>Provision of sheds for patient relatives</a:t>
            </a:r>
          </a:p>
          <a:p>
            <a:r>
              <a:rPr lang="en-US" dirty="0" smtClean="0"/>
              <a:t>Extension of CCTV cameras to stores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Acquisition of modern medical </a:t>
            </a:r>
            <a:r>
              <a:rPr lang="en-US" dirty="0" smtClean="0">
                <a:solidFill>
                  <a:prstClr val="black"/>
                </a:solidFill>
              </a:rPr>
              <a:t>equipment</a:t>
            </a:r>
          </a:p>
          <a:p>
            <a:r>
              <a:rPr lang="en-US" dirty="0"/>
              <a:t>Construction of oxygen plant and medical gas pipeline system</a:t>
            </a:r>
          </a:p>
          <a:p>
            <a:r>
              <a:rPr lang="en-US" dirty="0" smtClean="0"/>
              <a:t>Estate </a:t>
            </a:r>
            <a:r>
              <a:rPr lang="en-US" dirty="0"/>
              <a:t>developer contract for staff accommodation (BOT)</a:t>
            </a:r>
          </a:p>
          <a:p>
            <a:r>
              <a:rPr lang="en-US" dirty="0"/>
              <a:t>Continue lobby with Regional minister, MOH, MCE &amp; MP to complete new administration block, hospital road and gutter construction </a:t>
            </a:r>
            <a:r>
              <a:rPr lang="en-US" dirty="0" smtClean="0"/>
              <a:t>(ongoing)</a:t>
            </a:r>
            <a:endParaRPr lang="en-US" dirty="0"/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endParaRPr lang="en-US" dirty="0" smtClean="0">
              <a:solidFill>
                <a:prstClr val="black"/>
              </a:solidFill>
            </a:endParaRPr>
          </a:p>
          <a:p>
            <a:pPr lvl="0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1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22060" y="6417922"/>
            <a:ext cx="9144000" cy="362970"/>
          </a:xfrm>
        </p:spPr>
        <p:txBody>
          <a:bodyPr>
            <a:noAutofit/>
          </a:bodyPr>
          <a:lstStyle/>
          <a:p>
            <a:pPr algn="ctr"/>
            <a:r>
              <a:rPr lang="en-US" sz="2500" b="1" dirty="0" smtClean="0"/>
              <a:t>TWICE WEEKLY HEALTH TALKS AT RADIO GANGAA</a:t>
            </a:r>
            <a:endParaRPr lang="en-US" sz="2500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0"/>
            <a:ext cx="6480720" cy="6432715"/>
          </a:xfrm>
        </p:spPr>
      </p:pic>
    </p:spTree>
    <p:extLst>
      <p:ext uri="{BB962C8B-B14F-4D97-AF65-F5344CB8AC3E}">
        <p14:creationId xmlns:p14="http://schemas.microsoft.com/office/powerpoint/2010/main" val="372577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65304"/>
            <a:ext cx="9144000" cy="594320"/>
          </a:xfrm>
        </p:spPr>
        <p:txBody>
          <a:bodyPr>
            <a:noAutofit/>
          </a:bodyPr>
          <a:lstStyle/>
          <a:p>
            <a:pPr algn="ctr"/>
            <a:r>
              <a:rPr lang="en-US" sz="2200" b="1" dirty="0" smtClean="0"/>
              <a:t>MENTAL HEALTH AUTHORITY – REHAB AND ADDICTION TRAINING PROGRAM</a:t>
            </a:r>
            <a:endParaRPr lang="en-US" sz="22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710"/>
            <a:ext cx="5076057" cy="3035078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68760"/>
            <a:ext cx="3899570" cy="4896544"/>
          </a:xfrm>
        </p:spPr>
      </p:pic>
    </p:spTree>
    <p:extLst>
      <p:ext uri="{BB962C8B-B14F-4D97-AF65-F5344CB8AC3E}">
        <p14:creationId xmlns:p14="http://schemas.microsoft.com/office/powerpoint/2010/main" val="399219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65304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en-US" sz="2200" dirty="0" smtClean="0"/>
              <a:t>MINISTRY OF HEALTH – COMPLETION OF NEW ADMINISTRATION BLOCK</a:t>
            </a:r>
            <a:endParaRPr lang="en-US" sz="220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2" b="23962"/>
          <a:stretch>
            <a:fillRect/>
          </a:stretch>
        </p:blipFill>
        <p:spPr>
          <a:xfrm>
            <a:off x="755576" y="-27384"/>
            <a:ext cx="7642942" cy="6309320"/>
          </a:xfrm>
        </p:spPr>
      </p:pic>
    </p:spTree>
    <p:extLst>
      <p:ext uri="{BB962C8B-B14F-4D97-AF65-F5344CB8AC3E}">
        <p14:creationId xmlns:p14="http://schemas.microsoft.com/office/powerpoint/2010/main" val="344111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289" y="6237312"/>
            <a:ext cx="9144000" cy="62068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JIRAPA/NANDOM JOINT HOSPITAL MANAGEMENT RETREAT</a:t>
            </a:r>
            <a:endParaRPr lang="en-US" sz="28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5" y="2806856"/>
            <a:ext cx="4716016" cy="3537012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66"/>
            <a:ext cx="4427984" cy="3320988"/>
          </a:xfrm>
        </p:spPr>
      </p:pic>
    </p:spTree>
    <p:extLst>
      <p:ext uri="{BB962C8B-B14F-4D97-AF65-F5344CB8AC3E}">
        <p14:creationId xmlns:p14="http://schemas.microsoft.com/office/powerpoint/2010/main" val="6761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349082"/>
            <a:ext cx="8229600" cy="50891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HOSPITAL WEBSITE -  </a:t>
            </a:r>
            <a:r>
              <a:rPr lang="en-US" sz="2800" b="1" dirty="0" smtClean="0">
                <a:solidFill>
                  <a:schemeClr val="tx2"/>
                </a:solidFill>
              </a:rPr>
              <a:t>www.jirapasjh.com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238"/>
            <a:ext cx="4572001" cy="633867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499993" cy="6348910"/>
          </a:xfrm>
        </p:spPr>
      </p:pic>
    </p:spTree>
    <p:extLst>
      <p:ext uri="{BB962C8B-B14F-4D97-AF65-F5344CB8AC3E}">
        <p14:creationId xmlns:p14="http://schemas.microsoft.com/office/powerpoint/2010/main" val="30012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6011" y="6162925"/>
            <a:ext cx="9144000" cy="796527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RENOVATED MATERNITY BATHROOMS</a:t>
            </a:r>
            <a:endParaRPr lang="en-US" sz="28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989" y="2780928"/>
            <a:ext cx="4665275" cy="3523178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475990" cy="3356992"/>
          </a:xfrm>
        </p:spPr>
      </p:pic>
    </p:spTree>
    <p:extLst>
      <p:ext uri="{BB962C8B-B14F-4D97-AF65-F5344CB8AC3E}">
        <p14:creationId xmlns:p14="http://schemas.microsoft.com/office/powerpoint/2010/main" val="27851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3296"/>
            <a:ext cx="9144000" cy="64807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>PHASE II OF ELECTRONIC HEALTH RECORDS SYSTEM – LHIMS TRAINING</a:t>
            </a:r>
            <a:endParaRPr lang="en-US" sz="24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581295" cy="3435971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295" y="2708920"/>
            <a:ext cx="4555988" cy="3416991"/>
          </a:xfrm>
        </p:spPr>
      </p:pic>
    </p:spTree>
    <p:extLst>
      <p:ext uri="{BB962C8B-B14F-4D97-AF65-F5344CB8AC3E}">
        <p14:creationId xmlns:p14="http://schemas.microsoft.com/office/powerpoint/2010/main" val="243849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289" y="6061473"/>
            <a:ext cx="9144000" cy="796527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SECOND QUARTER BLOOD DONATION EXERCISE</a:t>
            </a:r>
            <a:endParaRPr lang="en-US" sz="28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802" y="0"/>
            <a:ext cx="3561909" cy="6061473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" y="1340768"/>
            <a:ext cx="5539771" cy="3068960"/>
          </a:xfrm>
        </p:spPr>
      </p:pic>
    </p:spTree>
    <p:extLst>
      <p:ext uri="{BB962C8B-B14F-4D97-AF65-F5344CB8AC3E}">
        <p14:creationId xmlns:p14="http://schemas.microsoft.com/office/powerpoint/2010/main" val="64917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6237312"/>
            <a:ext cx="9144000" cy="362970"/>
          </a:xfrm>
        </p:spPr>
        <p:txBody>
          <a:bodyPr>
            <a:noAutofit/>
          </a:bodyPr>
          <a:lstStyle/>
          <a:p>
            <a:pPr algn="ctr"/>
            <a:r>
              <a:rPr lang="en-US" sz="2500" b="1" dirty="0"/>
              <a:t>NEW HOSPITAL BOREHOLE – DONATED BY DR. GODFREY BACHEYIE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4644"/>
            <a:ext cx="8280920" cy="5775979"/>
          </a:xfrm>
        </p:spPr>
      </p:pic>
    </p:spTree>
    <p:extLst>
      <p:ext uri="{BB962C8B-B14F-4D97-AF65-F5344CB8AC3E}">
        <p14:creationId xmlns:p14="http://schemas.microsoft.com/office/powerpoint/2010/main" val="66450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021288"/>
            <a:ext cx="8280920" cy="566738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GHANA ELECTRONIC PROCUREMENT SYSTEM IMPLEMENTATION </a:t>
            </a:r>
            <a:endParaRPr lang="en-US" sz="36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116632"/>
            <a:ext cx="6926560" cy="5194920"/>
          </a:xfrm>
        </p:spPr>
      </p:pic>
    </p:spTree>
    <p:extLst>
      <p:ext uri="{BB962C8B-B14F-4D97-AF65-F5344CB8AC3E}">
        <p14:creationId xmlns:p14="http://schemas.microsoft.com/office/powerpoint/2010/main" val="316554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3296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IMPLEMENTATION OF LHIMS PROJECT </a:t>
            </a:r>
            <a:endParaRPr lang="en-US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716017" cy="3537013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772308"/>
            <a:ext cx="4427985" cy="3320989"/>
          </a:xfrm>
        </p:spPr>
      </p:pic>
    </p:spTree>
    <p:extLst>
      <p:ext uri="{BB962C8B-B14F-4D97-AF65-F5344CB8AC3E}">
        <p14:creationId xmlns:p14="http://schemas.microsoft.com/office/powerpoint/2010/main" val="225245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205066"/>
            <a:ext cx="8229600" cy="6529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LABORATORY ANNEX</a:t>
            </a:r>
            <a:endParaRPr lang="en-US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572001" cy="3429001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55106"/>
            <a:ext cx="4572001" cy="3429001"/>
          </a:xfrm>
        </p:spPr>
      </p:pic>
    </p:spTree>
    <p:extLst>
      <p:ext uri="{BB962C8B-B14F-4D97-AF65-F5344CB8AC3E}">
        <p14:creationId xmlns:p14="http://schemas.microsoft.com/office/powerpoint/2010/main" val="289236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2" y="5877272"/>
            <a:ext cx="9142218" cy="8367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SAVING LIVES AND LIVELIHOOD PROJECT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5049399" cy="3787049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56422"/>
            <a:ext cx="3995936" cy="5334502"/>
          </a:xfrm>
        </p:spPr>
      </p:pic>
    </p:spTree>
    <p:extLst>
      <p:ext uri="{BB962C8B-B14F-4D97-AF65-F5344CB8AC3E}">
        <p14:creationId xmlns:p14="http://schemas.microsoft.com/office/powerpoint/2010/main" val="220843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223522"/>
            <a:ext cx="8568952" cy="566738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NSAWAM PHYSIOTHERAPISTS VISIT</a:t>
            </a:r>
            <a:endParaRPr lang="en-US" sz="36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228856"/>
            <a:ext cx="7992888" cy="5994666"/>
          </a:xfrm>
        </p:spPr>
      </p:pic>
    </p:spTree>
    <p:extLst>
      <p:ext uri="{BB962C8B-B14F-4D97-AF65-F5344CB8AC3E}">
        <p14:creationId xmlns:p14="http://schemas.microsoft.com/office/powerpoint/2010/main" val="177781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5" y="6279089"/>
            <a:ext cx="8229600" cy="47470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COVID-19 PRESIDENTIAL AWARD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12" y="5192243"/>
            <a:ext cx="4040188" cy="37623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/>
              <a:t>Mr. Richard </a:t>
            </a:r>
            <a:r>
              <a:rPr lang="en-US" dirty="0" err="1" smtClean="0"/>
              <a:t>Dery</a:t>
            </a:r>
            <a:r>
              <a:rPr lang="en-US" dirty="0" smtClean="0"/>
              <a:t>, PHN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"/>
            <a:ext cx="3851920" cy="5135894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16" y="4463979"/>
            <a:ext cx="4041775" cy="40838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/>
              <a:t>Mr. Nicholas </a:t>
            </a:r>
            <a:r>
              <a:rPr lang="en-US" dirty="0" err="1" smtClean="0"/>
              <a:t>Yeboah</a:t>
            </a:r>
            <a:r>
              <a:rPr lang="en-US" dirty="0" smtClean="0"/>
              <a:t>, BMS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203" y="548680"/>
            <a:ext cx="5168797" cy="3876598"/>
          </a:xfrm>
        </p:spPr>
      </p:pic>
    </p:spTree>
    <p:extLst>
      <p:ext uri="{BB962C8B-B14F-4D97-AF65-F5344CB8AC3E}">
        <p14:creationId xmlns:p14="http://schemas.microsoft.com/office/powerpoint/2010/main" val="244301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79089"/>
            <a:ext cx="9144000" cy="474707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NURSES AND MIDWIVES’ WEEK – BLOOD DONATION</a:t>
            </a:r>
            <a:endParaRPr lang="en-US" sz="3200" b="1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0"/>
            <a:ext cx="4176464" cy="6279089"/>
          </a:xfrm>
        </p:spPr>
      </p:pic>
    </p:spTree>
    <p:extLst>
      <p:ext uri="{BB962C8B-B14F-4D97-AF65-F5344CB8AC3E}">
        <p14:creationId xmlns:p14="http://schemas.microsoft.com/office/powerpoint/2010/main" val="303643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79089"/>
            <a:ext cx="9144000" cy="474707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QA/DTC COMMITTEE MEETINGS</a:t>
            </a:r>
            <a:endParaRPr lang="en-US" sz="32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393"/>
            <a:ext cx="8496944" cy="6264696"/>
          </a:xfrm>
        </p:spPr>
      </p:pic>
    </p:spTree>
    <p:extLst>
      <p:ext uri="{BB962C8B-B14F-4D97-AF65-F5344CB8AC3E}">
        <p14:creationId xmlns:p14="http://schemas.microsoft.com/office/powerpoint/2010/main" val="19073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539737"/>
            <a:ext cx="9144000" cy="318263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NEW ULTRASOUND MACHINE</a:t>
            </a:r>
            <a:endParaRPr lang="en-US" sz="32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0"/>
            <a:ext cx="4896544" cy="6528725"/>
          </a:xfrm>
        </p:spPr>
      </p:pic>
    </p:spTree>
    <p:extLst>
      <p:ext uri="{BB962C8B-B14F-4D97-AF65-F5344CB8AC3E}">
        <p14:creationId xmlns:p14="http://schemas.microsoft.com/office/powerpoint/2010/main" val="81233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6205066"/>
            <a:ext cx="9142930" cy="6529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ORIENTATION OF NEW STAFF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81128" cy="458112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665" y="1628800"/>
            <a:ext cx="4576266" cy="4576266"/>
          </a:xfrm>
        </p:spPr>
      </p:pic>
    </p:spTree>
    <p:extLst>
      <p:ext uri="{BB962C8B-B14F-4D97-AF65-F5344CB8AC3E}">
        <p14:creationId xmlns:p14="http://schemas.microsoft.com/office/powerpoint/2010/main" val="227620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BAREKA!!!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25716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108213</TotalTime>
  <Words>1367</Words>
  <Application>Microsoft Office PowerPoint</Application>
  <PresentationFormat>On-screen Show (4:3)</PresentationFormat>
  <Paragraphs>391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Batang</vt:lpstr>
      <vt:lpstr>Calibri</vt:lpstr>
      <vt:lpstr>Gill Sans MT</vt:lpstr>
      <vt:lpstr>Office Theme</vt:lpstr>
      <vt:lpstr>Gallery</vt:lpstr>
      <vt:lpstr>SITUATIONAL REPORT</vt:lpstr>
      <vt:lpstr>UPDATE ON HOSPITAL STATE PERIOD UNDER REVIEW: APRIL 2023 – JUNE 2023</vt:lpstr>
      <vt:lpstr>Major Concerns:  AT BEGINNING OF YEAR 2023</vt:lpstr>
      <vt:lpstr>Major Activities Carried Out - 1</vt:lpstr>
      <vt:lpstr>Major Activities Carried Out - 2</vt:lpstr>
      <vt:lpstr>HUMAN RESOURCE</vt:lpstr>
      <vt:lpstr>CLIENT SATISFACTION SURVEY (JUNE 2023)</vt:lpstr>
      <vt:lpstr>PowerPoint Presentation</vt:lpstr>
      <vt:lpstr>PowerPoint Presentation</vt:lpstr>
      <vt:lpstr>B.O.T - STAFF ACCOMMODATION SURVEY </vt:lpstr>
      <vt:lpstr>PowerPoint Presentation</vt:lpstr>
      <vt:lpstr>PowerPoint Presentation</vt:lpstr>
      <vt:lpstr>PowerPoint Presentation</vt:lpstr>
      <vt:lpstr>CHALLENGES - 1</vt:lpstr>
      <vt:lpstr>CHALLENGES - 2</vt:lpstr>
      <vt:lpstr>ACHIEVEMENTS </vt:lpstr>
      <vt:lpstr>WAY FORWARD - 1</vt:lpstr>
      <vt:lpstr>WAY FORWARD - 2</vt:lpstr>
      <vt:lpstr>TWICE WEEKLY HEALTH TALKS AT RADIO GANGAA</vt:lpstr>
      <vt:lpstr>MENTAL HEALTH AUTHORITY – REHAB AND ADDICTION TRAINING PROGRAM</vt:lpstr>
      <vt:lpstr>MINISTRY OF HEALTH – COMPLETION OF NEW ADMINISTRATION BLOCK</vt:lpstr>
      <vt:lpstr>JIRAPA/NANDOM JOINT HOSPITAL MANAGEMENT RETREAT</vt:lpstr>
      <vt:lpstr>HOSPITAL WEBSITE -  www.jirapasjh.com</vt:lpstr>
      <vt:lpstr>RENOVATED MATERNITY BATHROOMS</vt:lpstr>
      <vt:lpstr>PHASE II OF ELECTRONIC HEALTH RECORDS SYSTEM – LHIMS TRAINING</vt:lpstr>
      <vt:lpstr>SECOND QUARTER BLOOD DONATION EXERCISE</vt:lpstr>
      <vt:lpstr>NEW HOSPITAL BOREHOLE – DONATED BY DR. GODFREY BACHEYIE</vt:lpstr>
      <vt:lpstr>GHANA ELECTRONIC PROCUREMENT SYSTEM IMPLEMENTATION </vt:lpstr>
      <vt:lpstr>IMPLEMENTATION OF LHIMS PROJECT </vt:lpstr>
      <vt:lpstr>LABORATORY ANNEX</vt:lpstr>
      <vt:lpstr>SAVING LIVES AND LIVELIHOOD PROJECT</vt:lpstr>
      <vt:lpstr>NSAWAM PHYSIOTHERAPISTS VISIT</vt:lpstr>
      <vt:lpstr>COVID-19 PRESIDENTIAL AWARD</vt:lpstr>
      <vt:lpstr>NURSES AND MIDWIVES’ WEEK – BLOOD DONATION</vt:lpstr>
      <vt:lpstr>QA/DTC COMMITTEE MEETINGS</vt:lpstr>
      <vt:lpstr>NEW ULTRASOUND MACHINE</vt:lpstr>
      <vt:lpstr>ORIENTATION OF NEW STAFF</vt:lpstr>
      <vt:lpstr>BAREKA!!!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HALF YEAR PERFORMANCE REVIEW</dc:title>
  <dc:creator>YAKUBU</dc:creator>
  <cp:lastModifiedBy>Daniel</cp:lastModifiedBy>
  <cp:revision>1386</cp:revision>
  <cp:lastPrinted>2021-02-04T09:59:00Z</cp:lastPrinted>
  <dcterms:created xsi:type="dcterms:W3CDTF">2017-08-15T09:55:20Z</dcterms:created>
  <dcterms:modified xsi:type="dcterms:W3CDTF">2023-06-27T10:53:37Z</dcterms:modified>
</cp:coreProperties>
</file>